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96" r:id="rId5"/>
    <p:sldId id="293" r:id="rId6"/>
    <p:sldId id="261" r:id="rId7"/>
    <p:sldId id="260" r:id="rId8"/>
    <p:sldId id="292" r:id="rId9"/>
    <p:sldId id="262" r:id="rId10"/>
    <p:sldId id="295" r:id="rId11"/>
    <p:sldId id="263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8" r:id="rId37"/>
    <p:sldId id="297" r:id="rId3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account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936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Clone the repo once.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42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t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7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tif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t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 to Git"/>
          <p:cNvSpPr txBox="1"/>
          <p:nvPr/>
        </p:nvSpPr>
        <p:spPr>
          <a:xfrm>
            <a:off x="3601767" y="4433089"/>
            <a:ext cx="5801268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dirty="0"/>
              <a:t>Intro</a:t>
            </a:r>
            <a:r>
              <a:rPr lang="en-US" dirty="0"/>
              <a:t>duction</a:t>
            </a:r>
            <a:r>
              <a:rPr dirty="0"/>
              <a:t> to Git</a:t>
            </a:r>
          </a:p>
        </p:txBody>
      </p:sp>
      <p:sp>
        <p:nvSpPr>
          <p:cNvPr id="120" name="MBurolla 8/24/2021"/>
          <p:cNvSpPr txBox="1"/>
          <p:nvPr/>
        </p:nvSpPr>
        <p:spPr>
          <a:xfrm>
            <a:off x="10560927" y="9228599"/>
            <a:ext cx="2120773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 b="0"/>
            </a:lvl1pPr>
          </a:lstStyle>
          <a:p>
            <a:r>
              <a:rPr dirty="0" err="1"/>
              <a:t>MBurolla</a:t>
            </a:r>
            <a:r>
              <a:rPr dirty="0"/>
              <a:t> </a:t>
            </a:r>
            <a:r>
              <a:rPr lang="en-US" dirty="0"/>
              <a:t>11</a:t>
            </a:r>
            <a:r>
              <a:rPr dirty="0"/>
              <a:t>/24/2021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7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7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dev-{your initials}-{context}</a:t>
            </a:r>
          </a:p>
        </p:txBody>
      </p:sp>
      <p:sp>
        <p:nvSpPr>
          <p:cNvPr id="14" name="dev-{your initials}-{context}">
            <a:extLst>
              <a:ext uri="{FF2B5EF4-FFF2-40B4-BE49-F238E27FC236}">
                <a16:creationId xmlns:a16="http://schemas.microsoft.com/office/drawing/2014/main" id="{F9CBF102-5602-491D-8796-5126DC870735}"/>
              </a:ext>
            </a:extLst>
          </p:cNvPr>
          <p:cNvSpPr txBox="1"/>
          <p:nvPr/>
        </p:nvSpPr>
        <p:spPr>
          <a:xfrm>
            <a:off x="1151949" y="7559762"/>
            <a:ext cx="434253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(e.g. </a:t>
            </a:r>
            <a:r>
              <a:rPr dirty="0"/>
              <a:t>dev-</a:t>
            </a:r>
            <a:r>
              <a:rPr lang="en-US" dirty="0"/>
              <a:t>mb-fix-login)</a:t>
            </a:r>
            <a:endParaRPr dirty="0"/>
          </a:p>
        </p:txBody>
      </p:sp>
      <p:sp>
        <p:nvSpPr>
          <p:cNvPr id="15" name="dev-{your initials}-{context}">
            <a:extLst>
              <a:ext uri="{FF2B5EF4-FFF2-40B4-BE49-F238E27FC236}">
                <a16:creationId xmlns:a16="http://schemas.microsoft.com/office/drawing/2014/main" id="{6157B73F-E09F-4BE1-B0D0-256C31B1C57B}"/>
              </a:ext>
            </a:extLst>
          </p:cNvPr>
          <p:cNvSpPr txBox="1"/>
          <p:nvPr/>
        </p:nvSpPr>
        <p:spPr>
          <a:xfrm>
            <a:off x="758571" y="8070318"/>
            <a:ext cx="544860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(e.g. </a:t>
            </a:r>
            <a:r>
              <a:rPr dirty="0"/>
              <a:t>dev-</a:t>
            </a:r>
            <a:r>
              <a:rPr lang="en-US" dirty="0"/>
              <a:t>mb-[111]-fix-login)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840431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91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92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97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99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834" y="4978537"/>
            <a:ext cx="1445132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17" name="Arrow">
            <a:extLst>
              <a:ext uri="{FF2B5EF4-FFF2-40B4-BE49-F238E27FC236}">
                <a16:creationId xmlns:a16="http://schemas.microsoft.com/office/drawing/2014/main" id="{7670F3A0-8787-40F5-AC0E-5CE1F1926CDC}"/>
              </a:ext>
            </a:extLst>
          </p:cNvPr>
          <p:cNvSpPr/>
          <p:nvPr/>
        </p:nvSpPr>
        <p:spPr>
          <a:xfrm>
            <a:off x="5312758" y="7743913"/>
            <a:ext cx="2621846" cy="632272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18" name="Git: Push">
            <a:extLst>
              <a:ext uri="{FF2B5EF4-FFF2-40B4-BE49-F238E27FC236}">
                <a16:creationId xmlns:a16="http://schemas.microsoft.com/office/drawing/2014/main" id="{61DA7D7E-5BAA-4A41-BFC0-B2D4CF93526D}"/>
              </a:ext>
            </a:extLst>
          </p:cNvPr>
          <p:cNvSpPr txBox="1"/>
          <p:nvPr/>
        </p:nvSpPr>
        <p:spPr>
          <a:xfrm>
            <a:off x="5730756" y="8550217"/>
            <a:ext cx="14683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solidFill>
                  <a:schemeClr val="accent1"/>
                </a:solidFill>
              </a:rPr>
              <a:t>Git: Push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07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08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13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15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6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7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219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22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23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28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9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30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3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234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235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3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3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4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4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250" name="You: I would like to merge my…"/>
          <p:cNvSpPr txBox="1"/>
          <p:nvPr/>
        </p:nvSpPr>
        <p:spPr>
          <a:xfrm>
            <a:off x="7116318" y="8458134"/>
            <a:ext cx="4525278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You: I would like to merge my </a:t>
            </a:r>
          </a:p>
          <a:p>
            <a:pPr algn="l"/>
            <a:r>
              <a:rPr dirty="0"/>
              <a:t>branch into the dev branch</a:t>
            </a:r>
            <a:r>
              <a:rPr lang="en-US" dirty="0"/>
              <a:t>,</a:t>
            </a:r>
            <a:r>
              <a:rPr dirty="0"/>
              <a:t>  </a:t>
            </a:r>
          </a:p>
          <a:p>
            <a:pPr algn="l"/>
            <a:r>
              <a:rPr lang="en-US" dirty="0"/>
              <a:t>p</a:t>
            </a:r>
            <a:r>
              <a:rPr dirty="0"/>
              <a:t>lease review my changes.</a:t>
            </a:r>
          </a:p>
        </p:txBody>
      </p:sp>
      <p:sp>
        <p:nvSpPr>
          <p:cNvPr id="251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252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pic>
        <p:nvPicPr>
          <p:cNvPr id="5" name="Graphic 4" descr="Person with idea outline">
            <a:extLst>
              <a:ext uri="{FF2B5EF4-FFF2-40B4-BE49-F238E27FC236}">
                <a16:creationId xmlns:a16="http://schemas.microsoft.com/office/drawing/2014/main" id="{125AA2AA-3FCD-4C4C-87EB-1D15107BA7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03273" y="7976944"/>
            <a:ext cx="1611445" cy="16114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5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5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6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6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267" name="Comments &amp; discussions…"/>
          <p:cNvSpPr txBox="1"/>
          <p:nvPr/>
        </p:nvSpPr>
        <p:spPr>
          <a:xfrm>
            <a:off x="7925652" y="8574742"/>
            <a:ext cx="410931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Comments &amp; discussions…</a:t>
            </a:r>
          </a:p>
        </p:txBody>
      </p:sp>
      <p:sp>
        <p:nvSpPr>
          <p:cNvPr id="26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269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pic>
        <p:nvPicPr>
          <p:cNvPr id="18" name="Graphic 17" descr="Customer review outline">
            <a:extLst>
              <a:ext uri="{FF2B5EF4-FFF2-40B4-BE49-F238E27FC236}">
                <a16:creationId xmlns:a16="http://schemas.microsoft.com/office/drawing/2014/main" id="{66B6F144-D59A-4827-9CB1-47231A58F3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0646" y="7825219"/>
            <a:ext cx="1760526" cy="17605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90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91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96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7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98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9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0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1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302" name="Push updates based on…"/>
          <p:cNvSpPr txBox="1"/>
          <p:nvPr/>
        </p:nvSpPr>
        <p:spPr>
          <a:xfrm>
            <a:off x="552601" y="7994625"/>
            <a:ext cx="4436670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 dirty="0"/>
              <a:t>Push updates based on </a:t>
            </a:r>
          </a:p>
          <a:p>
            <a:pPr algn="l"/>
            <a:r>
              <a:rPr dirty="0"/>
              <a:t>comment and discussions in </a:t>
            </a:r>
          </a:p>
          <a:p>
            <a:pPr algn="l"/>
            <a:r>
              <a:rPr dirty="0"/>
              <a:t>Pull Request</a:t>
            </a:r>
          </a:p>
        </p:txBody>
      </p:sp>
      <p:sp>
        <p:nvSpPr>
          <p:cNvPr id="303" name="Arrow"/>
          <p:cNvSpPr/>
          <p:nvPr/>
        </p:nvSpPr>
        <p:spPr>
          <a:xfrm>
            <a:off x="5312758" y="7743913"/>
            <a:ext cx="2621846" cy="632272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dirty="0"/>
          </a:p>
        </p:txBody>
      </p:sp>
      <p:sp>
        <p:nvSpPr>
          <p:cNvPr id="304" name="Git: Push"/>
          <p:cNvSpPr txBox="1"/>
          <p:nvPr/>
        </p:nvSpPr>
        <p:spPr>
          <a:xfrm>
            <a:off x="5730756" y="8550217"/>
            <a:ext cx="146835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solidFill>
                  <a:schemeClr val="accent1"/>
                </a:solidFill>
              </a:rPr>
              <a:t>Git: Push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834" y="4978537"/>
            <a:ext cx="1445132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07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10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11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1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16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7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18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9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0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1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322" name="You: Does everything look ok now?"/>
          <p:cNvSpPr txBox="1"/>
          <p:nvPr/>
        </p:nvSpPr>
        <p:spPr>
          <a:xfrm>
            <a:off x="7116318" y="8832898"/>
            <a:ext cx="52004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You: Does everything look ok now?</a:t>
            </a:r>
          </a:p>
        </p:txBody>
      </p:sp>
      <p:sp>
        <p:nvSpPr>
          <p:cNvPr id="323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24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pic>
        <p:nvPicPr>
          <p:cNvPr id="18" name="Graphic 17" descr="Confused person outline">
            <a:extLst>
              <a:ext uri="{FF2B5EF4-FFF2-40B4-BE49-F238E27FC236}">
                <a16:creationId xmlns:a16="http://schemas.microsoft.com/office/drawing/2014/main" id="{767AC829-528E-4E7D-B16F-3C889C76D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5283" y="8168668"/>
            <a:ext cx="1352826" cy="135282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27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28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33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4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35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8" name="Pull Request…"/>
          <p:cNvSpPr txBox="1"/>
          <p:nvPr/>
        </p:nvSpPr>
        <p:spPr>
          <a:xfrm>
            <a:off x="10846409" y="7629297"/>
            <a:ext cx="1827582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Accepted</a:t>
            </a:r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473" y="7714410"/>
            <a:ext cx="562174" cy="562174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41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44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45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50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1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52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4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5" name="Pull Request…"/>
          <p:cNvSpPr txBox="1"/>
          <p:nvPr/>
        </p:nvSpPr>
        <p:spPr>
          <a:xfrm>
            <a:off x="10846409" y="7629297"/>
            <a:ext cx="1827582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Merged</a:t>
            </a:r>
          </a:p>
        </p:txBody>
      </p:sp>
      <p:sp>
        <p:nvSpPr>
          <p:cNvPr id="356" name="Line"/>
          <p:cNvSpPr/>
          <p:nvPr/>
        </p:nvSpPr>
        <p:spPr>
          <a:xfrm flipH="1">
            <a:off x="11042208" y="6207165"/>
            <a:ext cx="715641" cy="71564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7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58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02" y="4615057"/>
            <a:ext cx="3946196" cy="1156644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Products That Host Git Repos"/>
          <p:cNvSpPr txBox="1"/>
          <p:nvPr/>
        </p:nvSpPr>
        <p:spPr>
          <a:xfrm>
            <a:off x="1839131" y="771393"/>
            <a:ext cx="932653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Products That Host Git Repos</a:t>
            </a:r>
          </a:p>
        </p:txBody>
      </p:sp>
      <p:pic>
        <p:nvPicPr>
          <p:cNvPr id="12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533" y="2008692"/>
            <a:ext cx="3621334" cy="20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998" y="6469907"/>
            <a:ext cx="4088804" cy="1329251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Others (AWS Code Commit, Azure Repos, etc…)"/>
          <p:cNvSpPr txBox="1"/>
          <p:nvPr/>
        </p:nvSpPr>
        <p:spPr>
          <a:xfrm>
            <a:off x="1260779" y="8497364"/>
            <a:ext cx="10838842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t>Others (AWS Code Commit, Azure Repos, etc…)  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650" y="2626681"/>
            <a:ext cx="1210750" cy="355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61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62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67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8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69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0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1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Line"/>
          <p:cNvSpPr/>
          <p:nvPr/>
        </p:nvSpPr>
        <p:spPr>
          <a:xfrm flipV="1">
            <a:off x="11076765" y="6233960"/>
            <a:ext cx="463572" cy="6975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3" name="No reason to keep this branch"/>
          <p:cNvSpPr txBox="1"/>
          <p:nvPr/>
        </p:nvSpPr>
        <p:spPr>
          <a:xfrm>
            <a:off x="7982228" y="7665788"/>
            <a:ext cx="449488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 reason to keep this branch</a:t>
            </a:r>
          </a:p>
        </p:txBody>
      </p:sp>
      <p:sp>
        <p:nvSpPr>
          <p:cNvPr id="374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75" name="dev-{your initials}-{context}"/>
          <p:cNvSpPr txBox="1"/>
          <p:nvPr/>
        </p:nvSpPr>
        <p:spPr>
          <a:xfrm>
            <a:off x="7591172" y="7076629"/>
            <a:ext cx="541868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18" name="We can safely delete it.">
            <a:extLst>
              <a:ext uri="{FF2B5EF4-FFF2-40B4-BE49-F238E27FC236}">
                <a16:creationId xmlns:a16="http://schemas.microsoft.com/office/drawing/2014/main" id="{7DEE940A-FF73-4E6F-A220-EAB90C81FED9}"/>
              </a:ext>
            </a:extLst>
          </p:cNvPr>
          <p:cNvSpPr txBox="1"/>
          <p:nvPr/>
        </p:nvSpPr>
        <p:spPr>
          <a:xfrm>
            <a:off x="8495924" y="8237667"/>
            <a:ext cx="338554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We can safely delete it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9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9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0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0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5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0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0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1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1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1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1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8" name="But this branch"/>
          <p:cNvSpPr txBox="1"/>
          <p:nvPr/>
        </p:nvSpPr>
        <p:spPr>
          <a:xfrm>
            <a:off x="1496145" y="5162950"/>
            <a:ext cx="56286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But this branch</a:t>
            </a:r>
          </a:p>
        </p:txBody>
      </p:sp>
      <p:sp>
        <p:nvSpPr>
          <p:cNvPr id="419" name="Line"/>
          <p:cNvSpPr/>
          <p:nvPr/>
        </p:nvSpPr>
        <p:spPr>
          <a:xfrm flipH="1">
            <a:off x="1825828" y="5567522"/>
            <a:ext cx="475700" cy="2402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0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23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24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6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2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29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0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31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2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3" name="But this branch is behind this branch"/>
          <p:cNvSpPr txBox="1"/>
          <p:nvPr/>
        </p:nvSpPr>
        <p:spPr>
          <a:xfrm>
            <a:off x="1496145" y="5162950"/>
            <a:ext cx="56286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But this branch is </a:t>
            </a:r>
            <a:r>
              <a:rPr u="sng"/>
              <a:t>behind</a:t>
            </a:r>
            <a:r>
              <a:t> this branch</a:t>
            </a:r>
          </a:p>
        </p:txBody>
      </p:sp>
      <p:sp>
        <p:nvSpPr>
          <p:cNvPr id="434" name="Line"/>
          <p:cNvSpPr/>
          <p:nvPr/>
        </p:nvSpPr>
        <p:spPr>
          <a:xfrm flipH="1">
            <a:off x="1825828" y="5567522"/>
            <a:ext cx="475700" cy="2402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5" name="Line"/>
          <p:cNvSpPr/>
          <p:nvPr/>
        </p:nvSpPr>
        <p:spPr>
          <a:xfrm>
            <a:off x="5566008" y="5589297"/>
            <a:ext cx="2398427" cy="389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36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39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40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Line"/>
          <p:cNvSpPr/>
          <p:nvPr/>
        </p:nvSpPr>
        <p:spPr>
          <a:xfrm>
            <a:off x="11387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44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45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6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47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8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49" name="Arrow"/>
          <p:cNvSpPr/>
          <p:nvPr/>
        </p:nvSpPr>
        <p:spPr>
          <a:xfrm rot="10783129">
            <a:off x="5266243" y="7738116"/>
            <a:ext cx="2362888" cy="632273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50" name="Git: Pull"/>
          <p:cNvSpPr txBox="1"/>
          <p:nvPr/>
        </p:nvSpPr>
        <p:spPr>
          <a:xfrm>
            <a:off x="5992397" y="8545901"/>
            <a:ext cx="1279196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>
                <a:solidFill>
                  <a:schemeClr val="accent1"/>
                </a:solidFill>
              </a:rPr>
              <a:t>Git: Pull</a:t>
            </a:r>
          </a:p>
        </p:txBody>
      </p:sp>
      <p:pic>
        <p:nvPicPr>
          <p:cNvPr id="45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42" y="4313721"/>
            <a:ext cx="1445133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452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5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5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6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6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6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5481331"/>
            <a:ext cx="562173" cy="562173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Updated"/>
          <p:cNvSpPr txBox="1"/>
          <p:nvPr/>
        </p:nvSpPr>
        <p:spPr>
          <a:xfrm>
            <a:off x="2668244" y="5531887"/>
            <a:ext cx="1356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Updated</a:t>
            </a:r>
          </a:p>
        </p:txBody>
      </p:sp>
      <p:sp>
        <p:nvSpPr>
          <p:cNvPr id="467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70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71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7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7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76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7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78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79" name="In Sync"/>
          <p:cNvSpPr txBox="1"/>
          <p:nvPr/>
        </p:nvSpPr>
        <p:spPr>
          <a:xfrm>
            <a:off x="5928857" y="5991044"/>
            <a:ext cx="118140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 Sync</a:t>
            </a:r>
          </a:p>
        </p:txBody>
      </p:sp>
      <p:sp>
        <p:nvSpPr>
          <p:cNvPr id="480" name="Line"/>
          <p:cNvSpPr/>
          <p:nvPr/>
        </p:nvSpPr>
        <p:spPr>
          <a:xfrm>
            <a:off x="1405418" y="6203287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1" name="Line"/>
          <p:cNvSpPr/>
          <p:nvPr/>
        </p:nvSpPr>
        <p:spPr>
          <a:xfrm>
            <a:off x="7309332" y="6221574"/>
            <a:ext cx="532813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82" name="Line"/>
          <p:cNvSpPr/>
          <p:nvPr/>
        </p:nvSpPr>
        <p:spPr>
          <a:xfrm>
            <a:off x="5217953" y="6221573"/>
            <a:ext cx="508292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8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73" y="5481331"/>
            <a:ext cx="562174" cy="562173"/>
          </a:xfrm>
          <a:prstGeom prst="rect">
            <a:avLst/>
          </a:prstGeom>
          <a:ln w="12700">
            <a:miter lim="400000"/>
          </a:ln>
        </p:spPr>
      </p:pic>
      <p:sp>
        <p:nvSpPr>
          <p:cNvPr id="484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87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88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92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93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4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95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7" name="No reason to keep this branch"/>
          <p:cNvSpPr txBox="1"/>
          <p:nvPr/>
        </p:nvSpPr>
        <p:spPr>
          <a:xfrm>
            <a:off x="1290483" y="7678489"/>
            <a:ext cx="449488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No reason to keep this branch</a:t>
            </a:r>
          </a:p>
        </p:txBody>
      </p:sp>
      <p:sp>
        <p:nvSpPr>
          <p:cNvPr id="49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15" name="We can safely delete it">
            <a:extLst>
              <a:ext uri="{FF2B5EF4-FFF2-40B4-BE49-F238E27FC236}">
                <a16:creationId xmlns:a16="http://schemas.microsoft.com/office/drawing/2014/main" id="{B1B65878-1152-4FF2-9A49-01DF5D1CCAA8}"/>
              </a:ext>
            </a:extLst>
          </p:cNvPr>
          <p:cNvSpPr txBox="1"/>
          <p:nvPr/>
        </p:nvSpPr>
        <p:spPr>
          <a:xfrm>
            <a:off x="1701075" y="8134116"/>
            <a:ext cx="3470502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We can safely delete it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1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1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1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2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2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Image" descr="Image"/>
          <p:cNvPicPr>
            <a:picLocks noChangeAspect="1"/>
          </p:cNvPicPr>
          <p:nvPr/>
        </p:nvPicPr>
        <p:blipFill>
          <a:blip r:embed="rId2">
            <a:alphaModFix amt="6807"/>
          </a:blip>
          <a:stretch>
            <a:fillRect/>
          </a:stretch>
        </p:blipFill>
        <p:spPr>
          <a:xfrm>
            <a:off x="3403197" y="2665171"/>
            <a:ext cx="6198405" cy="6198405"/>
          </a:xfrm>
          <a:prstGeom prst="rect">
            <a:avLst/>
          </a:prstGeom>
          <a:ln w="12700">
            <a:miter lim="400000"/>
          </a:ln>
        </p:spPr>
      </p:pic>
      <p:sp>
        <p:nvSpPr>
          <p:cNvPr id="525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2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2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2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3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3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34" name="Repeat"/>
          <p:cNvSpPr txBox="1"/>
          <p:nvPr/>
        </p:nvSpPr>
        <p:spPr>
          <a:xfrm>
            <a:off x="5039010" y="4961786"/>
            <a:ext cx="2926780" cy="108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Repeat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271" y="5144298"/>
            <a:ext cx="3946196" cy="1156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34" y="2374452"/>
            <a:ext cx="3621334" cy="20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064" y="7652956"/>
            <a:ext cx="4088804" cy="132925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Line"/>
          <p:cNvSpPr/>
          <p:nvPr/>
        </p:nvSpPr>
        <p:spPr>
          <a:xfrm>
            <a:off x="5685141" y="3197274"/>
            <a:ext cx="4990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5729910" y="5882803"/>
            <a:ext cx="4990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8" name="Line"/>
          <p:cNvSpPr/>
          <p:nvPr/>
        </p:nvSpPr>
        <p:spPr>
          <a:xfrm>
            <a:off x="5730807" y="8299044"/>
            <a:ext cx="49903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4793132"/>
            <a:ext cx="5668993" cy="204730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965" y="7411354"/>
            <a:ext cx="5724378" cy="206531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2400" y="2051661"/>
            <a:ext cx="5668993" cy="229342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6651" y="2992441"/>
            <a:ext cx="1210750" cy="35557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Products That Host Git Repos"/>
          <p:cNvSpPr txBox="1"/>
          <p:nvPr/>
        </p:nvSpPr>
        <p:spPr>
          <a:xfrm>
            <a:off x="1839131" y="771393"/>
            <a:ext cx="932653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Products That Host Git Repos</a:t>
            </a:r>
          </a:p>
        </p:txBody>
      </p:sp>
      <p:sp>
        <p:nvSpPr>
          <p:cNvPr id="132" name="git.exe"/>
          <p:cNvSpPr txBox="1"/>
          <p:nvPr/>
        </p:nvSpPr>
        <p:spPr>
          <a:xfrm>
            <a:off x="5337276" y="4098893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9" name="git.exe">
            <a:extLst>
              <a:ext uri="{FF2B5EF4-FFF2-40B4-BE49-F238E27FC236}">
                <a16:creationId xmlns:a16="http://schemas.microsoft.com/office/drawing/2014/main" id="{147863DB-0FCC-47E8-B143-CF3F22107A04}"/>
              </a:ext>
            </a:extLst>
          </p:cNvPr>
          <p:cNvSpPr txBox="1"/>
          <p:nvPr/>
        </p:nvSpPr>
        <p:spPr>
          <a:xfrm>
            <a:off x="5337276" y="6581800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20" name="git.exe">
            <a:extLst>
              <a:ext uri="{FF2B5EF4-FFF2-40B4-BE49-F238E27FC236}">
                <a16:creationId xmlns:a16="http://schemas.microsoft.com/office/drawing/2014/main" id="{B0D7FA47-2E1E-4FE6-B87F-0B0DBEA12CF5}"/>
              </a:ext>
            </a:extLst>
          </p:cNvPr>
          <p:cNvSpPr txBox="1"/>
          <p:nvPr/>
        </p:nvSpPr>
        <p:spPr>
          <a:xfrm>
            <a:off x="5337276" y="9230297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it Branches and Environments"/>
          <p:cNvSpPr txBox="1"/>
          <p:nvPr/>
        </p:nvSpPr>
        <p:spPr>
          <a:xfrm>
            <a:off x="1563211" y="771393"/>
            <a:ext cx="987837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Branches and Environments</a:t>
            </a:r>
          </a:p>
        </p:txBody>
      </p:sp>
      <p:pic>
        <p:nvPicPr>
          <p:cNvPr id="53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23" y="2308670"/>
            <a:ext cx="3621333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8" name="Line"/>
          <p:cNvSpPr/>
          <p:nvPr/>
        </p:nvSpPr>
        <p:spPr>
          <a:xfrm>
            <a:off x="2035214" y="6666073"/>
            <a:ext cx="89382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9" name="dev"/>
          <p:cNvSpPr txBox="1"/>
          <p:nvPr/>
        </p:nvSpPr>
        <p:spPr>
          <a:xfrm>
            <a:off x="2026294" y="61241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40" name="Line"/>
          <p:cNvSpPr/>
          <p:nvPr/>
        </p:nvSpPr>
        <p:spPr>
          <a:xfrm>
            <a:off x="2049206" y="7664742"/>
            <a:ext cx="89292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1" name="qa"/>
          <p:cNvSpPr txBox="1"/>
          <p:nvPr/>
        </p:nvSpPr>
        <p:spPr>
          <a:xfrm>
            <a:off x="2030141" y="7165407"/>
            <a:ext cx="4801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qa</a:t>
            </a:r>
          </a:p>
        </p:txBody>
      </p:sp>
      <p:sp>
        <p:nvSpPr>
          <p:cNvPr id="542" name="Line"/>
          <p:cNvSpPr/>
          <p:nvPr/>
        </p:nvSpPr>
        <p:spPr>
          <a:xfrm>
            <a:off x="2039674" y="8663410"/>
            <a:ext cx="89292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3" name="prod"/>
          <p:cNvSpPr txBox="1"/>
          <p:nvPr/>
        </p:nvSpPr>
        <p:spPr>
          <a:xfrm>
            <a:off x="2046636" y="8169616"/>
            <a:ext cx="84594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prod</a:t>
            </a:r>
          </a:p>
        </p:txBody>
      </p:sp>
      <p:sp>
        <p:nvSpPr>
          <p:cNvPr id="544" name="Line"/>
          <p:cNvSpPr/>
          <p:nvPr/>
        </p:nvSpPr>
        <p:spPr>
          <a:xfrm>
            <a:off x="5083213" y="6694889"/>
            <a:ext cx="826115" cy="9493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>
            <a:off x="8448153" y="7693557"/>
            <a:ext cx="826115" cy="9493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6" name="Development"/>
          <p:cNvSpPr txBox="1"/>
          <p:nvPr/>
        </p:nvSpPr>
        <p:spPr>
          <a:xfrm>
            <a:off x="2837005" y="6115850"/>
            <a:ext cx="20388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Development</a:t>
            </a:r>
          </a:p>
        </p:txBody>
      </p:sp>
      <p:sp>
        <p:nvSpPr>
          <p:cNvPr id="547" name="Testing"/>
          <p:cNvSpPr txBox="1"/>
          <p:nvPr/>
        </p:nvSpPr>
        <p:spPr>
          <a:xfrm>
            <a:off x="6515789" y="7165407"/>
            <a:ext cx="115824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Testing</a:t>
            </a:r>
          </a:p>
        </p:txBody>
      </p:sp>
      <p:sp>
        <p:nvSpPr>
          <p:cNvPr id="548" name="Use"/>
          <p:cNvSpPr txBox="1"/>
          <p:nvPr/>
        </p:nvSpPr>
        <p:spPr>
          <a:xfrm>
            <a:off x="9727314" y="8147517"/>
            <a:ext cx="67879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it Branches and Environments"/>
          <p:cNvSpPr txBox="1"/>
          <p:nvPr/>
        </p:nvSpPr>
        <p:spPr>
          <a:xfrm>
            <a:off x="1563211" y="771393"/>
            <a:ext cx="987837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Branches and Environments</a:t>
            </a:r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23" y="2308670"/>
            <a:ext cx="3621333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Line"/>
          <p:cNvSpPr/>
          <p:nvPr/>
        </p:nvSpPr>
        <p:spPr>
          <a:xfrm>
            <a:off x="2035214" y="6640673"/>
            <a:ext cx="893821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3" name="dev"/>
          <p:cNvSpPr txBox="1"/>
          <p:nvPr/>
        </p:nvSpPr>
        <p:spPr>
          <a:xfrm>
            <a:off x="2026294" y="60987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54" name="Line"/>
          <p:cNvSpPr/>
          <p:nvPr/>
        </p:nvSpPr>
        <p:spPr>
          <a:xfrm>
            <a:off x="2049206" y="7639342"/>
            <a:ext cx="89292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5" name="qa"/>
          <p:cNvSpPr txBox="1"/>
          <p:nvPr/>
        </p:nvSpPr>
        <p:spPr>
          <a:xfrm>
            <a:off x="2030141" y="7140007"/>
            <a:ext cx="4801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qa</a:t>
            </a:r>
          </a:p>
        </p:txBody>
      </p:sp>
      <p:sp>
        <p:nvSpPr>
          <p:cNvPr id="556" name="Line"/>
          <p:cNvSpPr/>
          <p:nvPr/>
        </p:nvSpPr>
        <p:spPr>
          <a:xfrm>
            <a:off x="2039674" y="8638010"/>
            <a:ext cx="89292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7" name="prod"/>
          <p:cNvSpPr txBox="1"/>
          <p:nvPr/>
        </p:nvSpPr>
        <p:spPr>
          <a:xfrm>
            <a:off x="2046636" y="8144216"/>
            <a:ext cx="84594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prod</a:t>
            </a:r>
          </a:p>
        </p:txBody>
      </p:sp>
      <p:sp>
        <p:nvSpPr>
          <p:cNvPr id="558" name="Line"/>
          <p:cNvSpPr/>
          <p:nvPr/>
        </p:nvSpPr>
        <p:spPr>
          <a:xfrm>
            <a:off x="5083213" y="6669489"/>
            <a:ext cx="826115" cy="9493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9" name="Line"/>
          <p:cNvSpPr/>
          <p:nvPr/>
        </p:nvSpPr>
        <p:spPr>
          <a:xfrm>
            <a:off x="8448153" y="7668157"/>
            <a:ext cx="826115" cy="9493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0" name="Development"/>
          <p:cNvSpPr txBox="1"/>
          <p:nvPr/>
        </p:nvSpPr>
        <p:spPr>
          <a:xfrm>
            <a:off x="2837005" y="6090450"/>
            <a:ext cx="20388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Development</a:t>
            </a:r>
          </a:p>
        </p:txBody>
      </p:sp>
      <p:sp>
        <p:nvSpPr>
          <p:cNvPr id="561" name="Testing"/>
          <p:cNvSpPr txBox="1"/>
          <p:nvPr/>
        </p:nvSpPr>
        <p:spPr>
          <a:xfrm>
            <a:off x="6515789" y="7140007"/>
            <a:ext cx="115824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Testing</a:t>
            </a:r>
          </a:p>
        </p:txBody>
      </p:sp>
      <p:sp>
        <p:nvSpPr>
          <p:cNvPr id="562" name="Use"/>
          <p:cNvSpPr txBox="1"/>
          <p:nvPr/>
        </p:nvSpPr>
        <p:spPr>
          <a:xfrm>
            <a:off x="9727314" y="8122117"/>
            <a:ext cx="67879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Use</a:t>
            </a:r>
          </a:p>
        </p:txBody>
      </p:sp>
      <p:sp>
        <p:nvSpPr>
          <p:cNvPr id="563" name="Line"/>
          <p:cNvSpPr/>
          <p:nvPr/>
        </p:nvSpPr>
        <p:spPr>
          <a:xfrm flipH="1">
            <a:off x="5518476" y="5191965"/>
            <a:ext cx="3146139" cy="19224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4" name="Line"/>
          <p:cNvSpPr/>
          <p:nvPr/>
        </p:nvSpPr>
        <p:spPr>
          <a:xfrm flipH="1">
            <a:off x="8882020" y="5464419"/>
            <a:ext cx="314123" cy="26869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5" name="CI/CD"/>
          <p:cNvSpPr txBox="1"/>
          <p:nvPr/>
        </p:nvSpPr>
        <p:spPr>
          <a:xfrm>
            <a:off x="8755357" y="4841834"/>
            <a:ext cx="895503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CI/CD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it Branches and Teams"/>
          <p:cNvSpPr txBox="1"/>
          <p:nvPr/>
        </p:nvSpPr>
        <p:spPr>
          <a:xfrm>
            <a:off x="2685351" y="772084"/>
            <a:ext cx="7634098" cy="8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Branches and Teams</a:t>
            </a:r>
          </a:p>
        </p:txBody>
      </p:sp>
      <p:sp>
        <p:nvSpPr>
          <p:cNvPr id="568" name="Line"/>
          <p:cNvSpPr/>
          <p:nvPr/>
        </p:nvSpPr>
        <p:spPr>
          <a:xfrm>
            <a:off x="1313343" y="3173444"/>
            <a:ext cx="100283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9" name="dev"/>
          <p:cNvSpPr txBox="1"/>
          <p:nvPr/>
        </p:nvSpPr>
        <p:spPr>
          <a:xfrm>
            <a:off x="1429394" y="2645601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70" name="Line"/>
          <p:cNvSpPr/>
          <p:nvPr/>
        </p:nvSpPr>
        <p:spPr>
          <a:xfrm>
            <a:off x="2987713" y="3170892"/>
            <a:ext cx="816855" cy="10475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1" name="dev-team-1"/>
          <p:cNvSpPr txBox="1"/>
          <p:nvPr/>
        </p:nvSpPr>
        <p:spPr>
          <a:xfrm>
            <a:off x="4024416" y="3776549"/>
            <a:ext cx="19433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dev-team-1</a:t>
            </a:r>
          </a:p>
        </p:txBody>
      </p:sp>
      <p:sp>
        <p:nvSpPr>
          <p:cNvPr id="572" name="Line"/>
          <p:cNvSpPr/>
          <p:nvPr/>
        </p:nvSpPr>
        <p:spPr>
          <a:xfrm>
            <a:off x="3813214" y="4214555"/>
            <a:ext cx="23727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3" name="Line"/>
          <p:cNvSpPr/>
          <p:nvPr/>
        </p:nvSpPr>
        <p:spPr>
          <a:xfrm>
            <a:off x="2610236" y="3206808"/>
            <a:ext cx="1221319" cy="16224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4" name="Line"/>
          <p:cNvSpPr/>
          <p:nvPr/>
        </p:nvSpPr>
        <p:spPr>
          <a:xfrm>
            <a:off x="2205416" y="3212905"/>
            <a:ext cx="1615119" cy="22139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5" name="Line"/>
          <p:cNvSpPr/>
          <p:nvPr/>
        </p:nvSpPr>
        <p:spPr>
          <a:xfrm>
            <a:off x="3813214" y="4824154"/>
            <a:ext cx="23727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6" name="Line"/>
          <p:cNvSpPr/>
          <p:nvPr/>
        </p:nvSpPr>
        <p:spPr>
          <a:xfrm>
            <a:off x="3813214" y="5433754"/>
            <a:ext cx="23727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7" name="dev-team-2"/>
          <p:cNvSpPr txBox="1"/>
          <p:nvPr/>
        </p:nvSpPr>
        <p:spPr>
          <a:xfrm>
            <a:off x="4024416" y="4389252"/>
            <a:ext cx="19433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dev-team-2</a:t>
            </a:r>
          </a:p>
        </p:txBody>
      </p:sp>
      <p:sp>
        <p:nvSpPr>
          <p:cNvPr id="578" name="dev-team-3"/>
          <p:cNvSpPr txBox="1"/>
          <p:nvPr/>
        </p:nvSpPr>
        <p:spPr>
          <a:xfrm>
            <a:off x="4024416" y="4996208"/>
            <a:ext cx="19433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dev-team-3</a:t>
            </a:r>
          </a:p>
        </p:txBody>
      </p:sp>
      <p:sp>
        <p:nvSpPr>
          <p:cNvPr id="579" name="Line"/>
          <p:cNvSpPr/>
          <p:nvPr/>
        </p:nvSpPr>
        <p:spPr>
          <a:xfrm>
            <a:off x="1313342" y="6915016"/>
            <a:ext cx="100283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0" name="qa"/>
          <p:cNvSpPr txBox="1"/>
          <p:nvPr/>
        </p:nvSpPr>
        <p:spPr>
          <a:xfrm>
            <a:off x="1431949" y="6432454"/>
            <a:ext cx="4801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qa</a:t>
            </a:r>
          </a:p>
        </p:txBody>
      </p:sp>
      <p:sp>
        <p:nvSpPr>
          <p:cNvPr id="581" name="Line"/>
          <p:cNvSpPr/>
          <p:nvPr/>
        </p:nvSpPr>
        <p:spPr>
          <a:xfrm flipV="1">
            <a:off x="6188113" y="3264564"/>
            <a:ext cx="642951" cy="9350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none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2" name="Line"/>
          <p:cNvSpPr/>
          <p:nvPr/>
        </p:nvSpPr>
        <p:spPr>
          <a:xfrm flipV="1">
            <a:off x="6188113" y="3264368"/>
            <a:ext cx="1030252" cy="15486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3" name="Line"/>
          <p:cNvSpPr/>
          <p:nvPr/>
        </p:nvSpPr>
        <p:spPr>
          <a:xfrm flipV="1">
            <a:off x="6188114" y="3264301"/>
            <a:ext cx="1397062" cy="216242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 w="med" len="med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4" name="Line"/>
          <p:cNvSpPr/>
          <p:nvPr/>
        </p:nvSpPr>
        <p:spPr>
          <a:xfrm flipH="1" flipV="1">
            <a:off x="7737575" y="3211327"/>
            <a:ext cx="1920878" cy="3665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5" name="Line"/>
          <p:cNvSpPr/>
          <p:nvPr/>
        </p:nvSpPr>
        <p:spPr>
          <a:xfrm>
            <a:off x="1313342" y="8543098"/>
            <a:ext cx="100283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6" name="prod (main/master)"/>
          <p:cNvSpPr txBox="1"/>
          <p:nvPr/>
        </p:nvSpPr>
        <p:spPr>
          <a:xfrm>
            <a:off x="1416471" y="8006013"/>
            <a:ext cx="34066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prod (main/master)</a:t>
            </a:r>
          </a:p>
        </p:txBody>
      </p:sp>
      <p:sp>
        <p:nvSpPr>
          <p:cNvPr id="587" name="Line"/>
          <p:cNvSpPr/>
          <p:nvPr/>
        </p:nvSpPr>
        <p:spPr>
          <a:xfrm flipH="1" flipV="1">
            <a:off x="10168186" y="6942825"/>
            <a:ext cx="950766" cy="15790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it Network Graph"/>
          <p:cNvSpPr txBox="1"/>
          <p:nvPr/>
        </p:nvSpPr>
        <p:spPr>
          <a:xfrm>
            <a:off x="3561041" y="772084"/>
            <a:ext cx="5882718" cy="8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Network Graph</a:t>
            </a:r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279650"/>
            <a:ext cx="8866462" cy="519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ommon Git Commands"/>
          <p:cNvSpPr txBox="1"/>
          <p:nvPr/>
        </p:nvSpPr>
        <p:spPr>
          <a:xfrm>
            <a:off x="2899823" y="551761"/>
            <a:ext cx="7739025" cy="8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Common Git Commands</a:t>
            </a:r>
          </a:p>
        </p:txBody>
      </p:sp>
      <p:sp>
        <p:nvSpPr>
          <p:cNvPr id="593" name="git init…"/>
          <p:cNvSpPr txBox="1"/>
          <p:nvPr/>
        </p:nvSpPr>
        <p:spPr>
          <a:xfrm>
            <a:off x="813848" y="2191438"/>
            <a:ext cx="11377104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</a:t>
            </a:r>
            <a:r>
              <a:rPr dirty="0" err="1"/>
              <a:t>init</a:t>
            </a:r>
            <a:endParaRPr dirty="0"/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clone &lt;</a:t>
            </a:r>
            <a:r>
              <a:rPr dirty="0" err="1"/>
              <a:t>url</a:t>
            </a:r>
            <a:r>
              <a:rPr dirty="0"/>
              <a:t>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fetch -</a:t>
            </a:r>
            <a:r>
              <a:rPr lang="en-US" dirty="0"/>
              <a:t>-</a:t>
            </a:r>
            <a:r>
              <a:rPr dirty="0"/>
              <a:t>all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push origin &lt;branch name&gt;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pull origin &lt;branch name&gt;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remote add origin &lt;</a:t>
            </a:r>
            <a:r>
              <a:rPr dirty="0" err="1"/>
              <a:t>url</a:t>
            </a:r>
            <a:r>
              <a:rPr dirty="0"/>
              <a:t>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add -</a:t>
            </a:r>
            <a:r>
              <a:rPr lang="en-US" dirty="0"/>
              <a:t>-</a:t>
            </a:r>
            <a:r>
              <a:rPr dirty="0"/>
              <a:t>all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branch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checkout -b &lt;new branch name&gt;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checkout 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commit -m “your message”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status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reset </a:t>
            </a:r>
            <a:r>
              <a:rPr lang="en-US" dirty="0"/>
              <a:t>--</a:t>
            </a:r>
            <a:r>
              <a:rPr dirty="0"/>
              <a:t>hard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git clean -f</a:t>
            </a:r>
          </a:p>
        </p:txBody>
      </p:sp>
      <p:sp>
        <p:nvSpPr>
          <p:cNvPr id="594" name="(In no particular order)"/>
          <p:cNvSpPr txBox="1"/>
          <p:nvPr/>
        </p:nvSpPr>
        <p:spPr>
          <a:xfrm>
            <a:off x="5335048" y="1478861"/>
            <a:ext cx="36681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000" b="0" i="1"/>
            </a:lvl1pPr>
          </a:lstStyle>
          <a:p>
            <a:r>
              <a:t>(In no particular order)</a:t>
            </a:r>
          </a:p>
        </p:txBody>
      </p:sp>
      <p:sp>
        <p:nvSpPr>
          <p:cNvPr id="5" name="Git Cheat Sheet">
            <a:extLst>
              <a:ext uri="{FF2B5EF4-FFF2-40B4-BE49-F238E27FC236}">
                <a16:creationId xmlns:a16="http://schemas.microsoft.com/office/drawing/2014/main" id="{BA71983F-7662-4912-BD2C-D81D2887BCFC}"/>
              </a:ext>
            </a:extLst>
          </p:cNvPr>
          <p:cNvSpPr txBox="1"/>
          <p:nvPr/>
        </p:nvSpPr>
        <p:spPr>
          <a:xfrm>
            <a:off x="4282986" y="7664141"/>
            <a:ext cx="497269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dirty="0"/>
              <a:t>Git Cheat Sheet</a:t>
            </a:r>
          </a:p>
        </p:txBody>
      </p:sp>
      <p:sp>
        <p:nvSpPr>
          <p:cNvPr id="6" name="https://training.github.com/downloads/github-git-cheat-sheet/">
            <a:extLst>
              <a:ext uri="{FF2B5EF4-FFF2-40B4-BE49-F238E27FC236}">
                <a16:creationId xmlns:a16="http://schemas.microsoft.com/office/drawing/2014/main" id="{0B8998A6-B555-4D97-ACB7-99379D962B99}"/>
              </a:ext>
            </a:extLst>
          </p:cNvPr>
          <p:cNvSpPr txBox="1"/>
          <p:nvPr/>
        </p:nvSpPr>
        <p:spPr>
          <a:xfrm>
            <a:off x="813848" y="8770072"/>
            <a:ext cx="11107320" cy="5354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rPr dirty="0"/>
              <a:t>https://training.github.com/downloads/github-git-cheat-sheet/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etting Started: Generate SSH Keys"/>
          <p:cNvSpPr txBox="1"/>
          <p:nvPr/>
        </p:nvSpPr>
        <p:spPr>
          <a:xfrm>
            <a:off x="884745" y="771393"/>
            <a:ext cx="1123531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dirty="0"/>
              <a:t>Getting Started: Generate SSH Keys</a:t>
            </a:r>
          </a:p>
        </p:txBody>
      </p:sp>
      <p:sp>
        <p:nvSpPr>
          <p:cNvPr id="602" name="ssh-keygen"/>
          <p:cNvSpPr txBox="1"/>
          <p:nvPr/>
        </p:nvSpPr>
        <p:spPr>
          <a:xfrm>
            <a:off x="742951" y="2287495"/>
            <a:ext cx="779916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Open console and type: </a:t>
            </a:r>
            <a:r>
              <a:rPr dirty="0" err="1"/>
              <a:t>ssh</a:t>
            </a:r>
            <a:r>
              <a:rPr dirty="0"/>
              <a:t>-keygen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58785B-C8C3-4279-9DBB-C4D7C9A087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73" y="3178463"/>
            <a:ext cx="11224443" cy="1949252"/>
          </a:xfrm>
          <a:prstGeom prst="rect">
            <a:avLst/>
          </a:prstGeom>
        </p:spPr>
      </p:pic>
      <p:sp>
        <p:nvSpPr>
          <p:cNvPr id="8" name="ssh-keygen">
            <a:extLst>
              <a:ext uri="{FF2B5EF4-FFF2-40B4-BE49-F238E27FC236}">
                <a16:creationId xmlns:a16="http://schemas.microsoft.com/office/drawing/2014/main" id="{66B691A9-C9EE-4A4D-BFF4-210598CDDEC9}"/>
              </a:ext>
            </a:extLst>
          </p:cNvPr>
          <p:cNvSpPr txBox="1"/>
          <p:nvPr/>
        </p:nvSpPr>
        <p:spPr>
          <a:xfrm>
            <a:off x="763073" y="5864073"/>
            <a:ext cx="779916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l"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lang="en-US" dirty="0"/>
              <a:t>Press return a couple of times…</a:t>
            </a:r>
            <a:endParaRPr dirty="0"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4739B6-08F6-4752-8C7B-238FABCDF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81" y="1505494"/>
            <a:ext cx="11984038" cy="3306650"/>
          </a:xfrm>
          <a:prstGeom prst="rect">
            <a:avLst/>
          </a:prstGeom>
        </p:spPr>
      </p:pic>
      <p:sp>
        <p:nvSpPr>
          <p:cNvPr id="8" name="Getting Started: Generate SSH Keys">
            <a:extLst>
              <a:ext uri="{FF2B5EF4-FFF2-40B4-BE49-F238E27FC236}">
                <a16:creationId xmlns:a16="http://schemas.microsoft.com/office/drawing/2014/main" id="{43929047-25D1-45D7-A5FE-9B24801071FB}"/>
              </a:ext>
            </a:extLst>
          </p:cNvPr>
          <p:cNvSpPr txBox="1"/>
          <p:nvPr/>
        </p:nvSpPr>
        <p:spPr>
          <a:xfrm>
            <a:off x="3408292" y="387858"/>
            <a:ext cx="6711773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lang="en-US" dirty="0"/>
              <a:t>File Explorer Options</a:t>
            </a:r>
            <a:endParaRPr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6FEE679-782D-4733-AC58-BE05944C3908}"/>
              </a:ext>
            </a:extLst>
          </p:cNvPr>
          <p:cNvSpPr/>
          <p:nvPr/>
        </p:nvSpPr>
        <p:spPr>
          <a:xfrm>
            <a:off x="7644597" y="2170291"/>
            <a:ext cx="1638300" cy="716306"/>
          </a:xfrm>
          <a:prstGeom prst="ellipse">
            <a:avLst/>
          </a:prstGeom>
          <a:noFill/>
          <a:ln w="28575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1BDE423-522B-4B78-8F1B-3612ADFA905E}"/>
              </a:ext>
            </a:extLst>
          </p:cNvPr>
          <p:cNvSpPr/>
          <p:nvPr/>
        </p:nvSpPr>
        <p:spPr>
          <a:xfrm>
            <a:off x="2057400" y="1687691"/>
            <a:ext cx="812800" cy="482600"/>
          </a:xfrm>
          <a:prstGeom prst="ellipse">
            <a:avLst/>
          </a:prstGeom>
          <a:noFill/>
          <a:ln w="28575" cap="flat">
            <a:solidFill>
              <a:schemeClr val="accent5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36B20E-B768-4369-8D15-46087BD867DF}"/>
              </a:ext>
            </a:extLst>
          </p:cNvPr>
          <p:cNvSpPr txBox="1"/>
          <p:nvPr/>
        </p:nvSpPr>
        <p:spPr>
          <a:xfrm>
            <a:off x="682070" y="5832925"/>
            <a:ext cx="11659949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b="0" dirty="0" err="1"/>
              <a:t>ssh-rsa</a:t>
            </a:r>
            <a:r>
              <a:rPr lang="en-US" b="0" dirty="0"/>
              <a:t> AAAAB3NzaC1yc2EAAAADAQABAAABAQCdfAqupZhq9xYxlfY+RWdziLRhFqBduifNgWFikV9NB3FgI0FFauUTq8uvNFGcweqRikWhxOmWTQ1w7HZnhCA353XM6SMOXTHrCnaLRkfuDNHwzaAtPqf3OXzVT3iHBgayk68f4n7iDfR0fQjqDVpoxlpTovs9RAOw7uMV4dGXVuXczlDspRaLBNkRmBgGot4/GoTVP7jw57k/MYpZE8smWemEDMwq8l5wMEVdOiv3QTQt0ABDOofuQ3ZuxjLQVknWEd9wQqu1staZBftKYXVePYUHwDWwQGZnH9m+fhRu9K3TSbsNPKlSPvo6jupJBS8x/M9ZQMDqMP/vUhca7m8v </a:t>
            </a:r>
            <a:r>
              <a:rPr lang="en-US" b="0" dirty="0" err="1"/>
              <a:t>xpx</a:t>
            </a:r>
            <a:r>
              <a:rPr lang="en-US" b="0" dirty="0"/>
              <a:t>\mburolla@XPXAAD-LR0F6S2A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080CC5-DB49-4869-93E4-A88AFF63154F}"/>
              </a:ext>
            </a:extLst>
          </p:cNvPr>
          <p:cNvCxnSpPr>
            <a:cxnSpLocks/>
          </p:cNvCxnSpPr>
          <p:nvPr/>
        </p:nvCxnSpPr>
        <p:spPr>
          <a:xfrm flipV="1">
            <a:off x="2152891" y="4180440"/>
            <a:ext cx="946231" cy="993444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3A75E1D-3343-4E36-B9A6-B506F10A975C}"/>
              </a:ext>
            </a:extLst>
          </p:cNvPr>
          <p:cNvSpPr txBox="1"/>
          <p:nvPr/>
        </p:nvSpPr>
        <p:spPr>
          <a:xfrm>
            <a:off x="682070" y="5272572"/>
            <a:ext cx="12164219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dirty="0"/>
              <a:t>Right click, open with Notepad, copy and paste and save in GitHub</a:t>
            </a:r>
          </a:p>
        </p:txBody>
      </p:sp>
    </p:spTree>
    <p:extLst>
      <p:ext uri="{BB962C8B-B14F-4D97-AF65-F5344CB8AC3E}">
        <p14:creationId xmlns:p14="http://schemas.microsoft.com/office/powerpoint/2010/main" val="1381469431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etting Started: Generate SSH Keys"/>
          <p:cNvSpPr txBox="1"/>
          <p:nvPr/>
        </p:nvSpPr>
        <p:spPr>
          <a:xfrm>
            <a:off x="2002778" y="762789"/>
            <a:ext cx="8999258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lang="en-US" dirty="0"/>
              <a:t>Upload Public Key to GitHub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8BA10B-9670-44A9-8DC8-53EF69D01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49" y="1888457"/>
            <a:ext cx="12306300" cy="745807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1163B81-8A8D-4CA0-B76F-0FF9DDB3EDD8}"/>
              </a:ext>
            </a:extLst>
          </p:cNvPr>
          <p:cNvSpPr/>
          <p:nvPr/>
        </p:nvSpPr>
        <p:spPr>
          <a:xfrm>
            <a:off x="129309" y="8593647"/>
            <a:ext cx="2530764" cy="794327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99E17CD-7078-4CF9-8089-252F62E048D4}"/>
              </a:ext>
            </a:extLst>
          </p:cNvPr>
          <p:cNvSpPr/>
          <p:nvPr/>
        </p:nvSpPr>
        <p:spPr>
          <a:xfrm>
            <a:off x="3509818" y="5508701"/>
            <a:ext cx="5080000" cy="1529408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7C782A-077E-427C-A271-EBD54BA1DC40}"/>
              </a:ext>
            </a:extLst>
          </p:cNvPr>
          <p:cNvSpPr/>
          <p:nvPr/>
        </p:nvSpPr>
        <p:spPr>
          <a:xfrm>
            <a:off x="10843491" y="2857867"/>
            <a:ext cx="1533236" cy="596534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7278865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91" y="2278652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git.exe">
            <a:extLst>
              <a:ext uri="{FF2B5EF4-FFF2-40B4-BE49-F238E27FC236}">
                <a16:creationId xmlns:a16="http://schemas.microsoft.com/office/drawing/2014/main" id="{3EAC26B4-292C-4A3F-B171-AACB68302F11}"/>
              </a:ext>
            </a:extLst>
          </p:cNvPr>
          <p:cNvSpPr txBox="1"/>
          <p:nvPr/>
        </p:nvSpPr>
        <p:spPr>
          <a:xfrm>
            <a:off x="4303874" y="4111400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  <p:extLst>
      <p:ext uri="{BB962C8B-B14F-4D97-AF65-F5344CB8AC3E}">
        <p14:creationId xmlns:p14="http://schemas.microsoft.com/office/powerpoint/2010/main" val="23071750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1" name="git.exe">
            <a:extLst>
              <a:ext uri="{FF2B5EF4-FFF2-40B4-BE49-F238E27FC236}">
                <a16:creationId xmlns:a16="http://schemas.microsoft.com/office/drawing/2014/main" id="{065C9DC1-E793-4173-A5C0-A3D78AEA32EF}"/>
              </a:ext>
            </a:extLst>
          </p:cNvPr>
          <p:cNvSpPr txBox="1"/>
          <p:nvPr/>
        </p:nvSpPr>
        <p:spPr>
          <a:xfrm>
            <a:off x="563146" y="4065218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3" name="Remote Git Repo">
            <a:extLst>
              <a:ext uri="{FF2B5EF4-FFF2-40B4-BE49-F238E27FC236}">
                <a16:creationId xmlns:a16="http://schemas.microsoft.com/office/drawing/2014/main" id="{F4682268-9275-451B-AFC2-5E81E781E877}"/>
              </a:ext>
            </a:extLst>
          </p:cNvPr>
          <p:cNvSpPr txBox="1"/>
          <p:nvPr/>
        </p:nvSpPr>
        <p:spPr>
          <a:xfrm>
            <a:off x="8348726" y="5057101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Remote Git Repo</a:t>
            </a:r>
          </a:p>
        </p:txBody>
      </p:sp>
      <p:sp>
        <p:nvSpPr>
          <p:cNvPr id="14" name="git.exe">
            <a:extLst>
              <a:ext uri="{FF2B5EF4-FFF2-40B4-BE49-F238E27FC236}">
                <a16:creationId xmlns:a16="http://schemas.microsoft.com/office/drawing/2014/main" id="{6042745F-B17E-4F0F-8FE9-1EA52406DE01}"/>
              </a:ext>
            </a:extLst>
          </p:cNvPr>
          <p:cNvSpPr txBox="1"/>
          <p:nvPr/>
        </p:nvSpPr>
        <p:spPr>
          <a:xfrm>
            <a:off x="8886273" y="4506364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  <p:extLst>
      <p:ext uri="{BB962C8B-B14F-4D97-AF65-F5344CB8AC3E}">
        <p14:creationId xmlns:p14="http://schemas.microsoft.com/office/powerpoint/2010/main" val="348276542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mote Git Repo"/>
          <p:cNvSpPr txBox="1"/>
          <p:nvPr/>
        </p:nvSpPr>
        <p:spPr>
          <a:xfrm>
            <a:off x="8348726" y="5057101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Remote Git Repo</a:t>
            </a:r>
          </a:p>
        </p:txBody>
      </p:sp>
      <p:sp>
        <p:nvSpPr>
          <p:cNvPr id="16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Line"/>
          <p:cNvSpPr/>
          <p:nvPr/>
        </p:nvSpPr>
        <p:spPr>
          <a:xfrm flipV="1">
            <a:off x="3906982" y="4064940"/>
            <a:ext cx="4285020" cy="278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SSH"/>
          <p:cNvSpPr txBox="1"/>
          <p:nvPr/>
        </p:nvSpPr>
        <p:spPr>
          <a:xfrm>
            <a:off x="5653766" y="3518327"/>
            <a:ext cx="7357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SSH</a:t>
            </a:r>
          </a:p>
        </p:txBody>
      </p:sp>
      <p:sp>
        <p:nvSpPr>
          <p:cNvPr id="13" name="SSH">
            <a:extLst>
              <a:ext uri="{FF2B5EF4-FFF2-40B4-BE49-F238E27FC236}">
                <a16:creationId xmlns:a16="http://schemas.microsoft.com/office/drawing/2014/main" id="{041731B9-C55F-4EA6-9B3F-4135E161B579}"/>
              </a:ext>
            </a:extLst>
          </p:cNvPr>
          <p:cNvSpPr txBox="1"/>
          <p:nvPr/>
        </p:nvSpPr>
        <p:spPr>
          <a:xfrm>
            <a:off x="5185799" y="4221680"/>
            <a:ext cx="179696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b="0" dirty="0" err="1">
                <a:latin typeface="Consolas" panose="020B0609020204030204" pitchFamily="49" charset="0"/>
              </a:rPr>
              <a:t>ssh</a:t>
            </a:r>
            <a:r>
              <a:rPr lang="en-US" b="0" dirty="0">
                <a:latin typeface="Consolas" panose="020B0609020204030204" pitchFamily="49" charset="0"/>
              </a:rPr>
              <a:t>-keygen</a:t>
            </a:r>
            <a:endParaRPr b="0" dirty="0">
              <a:latin typeface="Consolas" panose="020B0609020204030204" pitchFamily="49" charset="0"/>
            </a:endParaRPr>
          </a:p>
        </p:txBody>
      </p:sp>
      <p:sp>
        <p:nvSpPr>
          <p:cNvPr id="14" name="git.exe">
            <a:extLst>
              <a:ext uri="{FF2B5EF4-FFF2-40B4-BE49-F238E27FC236}">
                <a16:creationId xmlns:a16="http://schemas.microsoft.com/office/drawing/2014/main" id="{3EAC26B4-292C-4A3F-B171-AACB68302F11}"/>
              </a:ext>
            </a:extLst>
          </p:cNvPr>
          <p:cNvSpPr txBox="1"/>
          <p:nvPr/>
        </p:nvSpPr>
        <p:spPr>
          <a:xfrm>
            <a:off x="563146" y="4065218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5" name="git.exe">
            <a:extLst>
              <a:ext uri="{FF2B5EF4-FFF2-40B4-BE49-F238E27FC236}">
                <a16:creationId xmlns:a16="http://schemas.microsoft.com/office/drawing/2014/main" id="{84644CAE-8C71-44D8-A91C-B503B9A8727C}"/>
              </a:ext>
            </a:extLst>
          </p:cNvPr>
          <p:cNvSpPr txBox="1"/>
          <p:nvPr/>
        </p:nvSpPr>
        <p:spPr>
          <a:xfrm>
            <a:off x="8886273" y="4506364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1" name="git.exe">
            <a:extLst>
              <a:ext uri="{FF2B5EF4-FFF2-40B4-BE49-F238E27FC236}">
                <a16:creationId xmlns:a16="http://schemas.microsoft.com/office/drawing/2014/main" id="{065C9DC1-E793-4173-A5C0-A3D78AEA32EF}"/>
              </a:ext>
            </a:extLst>
          </p:cNvPr>
          <p:cNvSpPr txBox="1"/>
          <p:nvPr/>
        </p:nvSpPr>
        <p:spPr>
          <a:xfrm>
            <a:off x="563146" y="4065218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B8B7190A-4A53-49CD-AD72-5A68DE8C3CB2}"/>
              </a:ext>
            </a:extLst>
          </p:cNvPr>
          <p:cNvSpPr/>
          <p:nvPr/>
        </p:nvSpPr>
        <p:spPr>
          <a:xfrm rot="10800000">
            <a:off x="5125710" y="4371070"/>
            <a:ext cx="1801091" cy="444501"/>
          </a:xfrm>
          <a:prstGeom prst="rightArrow">
            <a:avLst>
              <a:gd name="adj1" fmla="val 58312"/>
              <a:gd name="adj2" fmla="val 124805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9BBDD-A8FC-417F-A779-FD421CA4DEC5}"/>
              </a:ext>
            </a:extLst>
          </p:cNvPr>
          <p:cNvSpPr txBox="1"/>
          <p:nvPr/>
        </p:nvSpPr>
        <p:spPr>
          <a:xfrm>
            <a:off x="5183100" y="4815572"/>
            <a:ext cx="18703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Git: Clone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A8B53A4B-C953-4D48-8C3B-03BB03AE9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716" y="2630004"/>
            <a:ext cx="1445132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Remote Git Repo">
            <a:extLst>
              <a:ext uri="{FF2B5EF4-FFF2-40B4-BE49-F238E27FC236}">
                <a16:creationId xmlns:a16="http://schemas.microsoft.com/office/drawing/2014/main" id="{955EB680-01E6-4414-AD0E-2EAF79EAF40F}"/>
              </a:ext>
            </a:extLst>
          </p:cNvPr>
          <p:cNvSpPr txBox="1"/>
          <p:nvPr/>
        </p:nvSpPr>
        <p:spPr>
          <a:xfrm>
            <a:off x="8348726" y="5057101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Remote Git Repo</a:t>
            </a:r>
          </a:p>
        </p:txBody>
      </p:sp>
      <p:sp>
        <p:nvSpPr>
          <p:cNvPr id="17" name="git.exe">
            <a:extLst>
              <a:ext uri="{FF2B5EF4-FFF2-40B4-BE49-F238E27FC236}">
                <a16:creationId xmlns:a16="http://schemas.microsoft.com/office/drawing/2014/main" id="{6640E6D4-04AA-426A-A563-516EE31A4485}"/>
              </a:ext>
            </a:extLst>
          </p:cNvPr>
          <p:cNvSpPr txBox="1"/>
          <p:nvPr/>
        </p:nvSpPr>
        <p:spPr>
          <a:xfrm>
            <a:off x="8886273" y="4506364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5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6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1" name="git.exe">
            <a:extLst>
              <a:ext uri="{FF2B5EF4-FFF2-40B4-BE49-F238E27FC236}">
                <a16:creationId xmlns:a16="http://schemas.microsoft.com/office/drawing/2014/main" id="{065C9DC1-E793-4173-A5C0-A3D78AEA32EF}"/>
              </a:ext>
            </a:extLst>
          </p:cNvPr>
          <p:cNvSpPr txBox="1"/>
          <p:nvPr/>
        </p:nvSpPr>
        <p:spPr>
          <a:xfrm>
            <a:off x="563146" y="4065218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2" name="Remote Git Repo">
            <a:extLst>
              <a:ext uri="{FF2B5EF4-FFF2-40B4-BE49-F238E27FC236}">
                <a16:creationId xmlns:a16="http://schemas.microsoft.com/office/drawing/2014/main" id="{337819AE-62C4-448D-9946-DBA1C2B601CB}"/>
              </a:ext>
            </a:extLst>
          </p:cNvPr>
          <p:cNvSpPr txBox="1"/>
          <p:nvPr/>
        </p:nvSpPr>
        <p:spPr>
          <a:xfrm>
            <a:off x="8348726" y="5057101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Remote Git Repo</a:t>
            </a:r>
          </a:p>
        </p:txBody>
      </p:sp>
      <p:sp>
        <p:nvSpPr>
          <p:cNvPr id="13" name="git.exe">
            <a:extLst>
              <a:ext uri="{FF2B5EF4-FFF2-40B4-BE49-F238E27FC236}">
                <a16:creationId xmlns:a16="http://schemas.microsoft.com/office/drawing/2014/main" id="{2BD19FC1-D9C8-453B-BA10-6548EAAFA974}"/>
              </a:ext>
            </a:extLst>
          </p:cNvPr>
          <p:cNvSpPr txBox="1"/>
          <p:nvPr/>
        </p:nvSpPr>
        <p:spPr>
          <a:xfrm>
            <a:off x="8886273" y="4506364"/>
            <a:ext cx="1533080" cy="44114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git.exe</a:t>
            </a:r>
          </a:p>
        </p:txBody>
      </p:sp>
      <p:sp>
        <p:nvSpPr>
          <p:cNvPr id="14" name="In Sync">
            <a:extLst>
              <a:ext uri="{FF2B5EF4-FFF2-40B4-BE49-F238E27FC236}">
                <a16:creationId xmlns:a16="http://schemas.microsoft.com/office/drawing/2014/main" id="{3576ADF7-B4B9-4170-9DEF-5E817B239F3F}"/>
              </a:ext>
            </a:extLst>
          </p:cNvPr>
          <p:cNvSpPr txBox="1"/>
          <p:nvPr/>
        </p:nvSpPr>
        <p:spPr>
          <a:xfrm>
            <a:off x="5928857" y="5991044"/>
            <a:ext cx="118140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 Sync</a:t>
            </a:r>
          </a:p>
        </p:txBody>
      </p:sp>
      <p:sp>
        <p:nvSpPr>
          <p:cNvPr id="15" name="Line">
            <a:extLst>
              <a:ext uri="{FF2B5EF4-FFF2-40B4-BE49-F238E27FC236}">
                <a16:creationId xmlns:a16="http://schemas.microsoft.com/office/drawing/2014/main" id="{B6E1F4C3-96E8-4A97-9143-D9F4EB607452}"/>
              </a:ext>
            </a:extLst>
          </p:cNvPr>
          <p:cNvSpPr/>
          <p:nvPr/>
        </p:nvSpPr>
        <p:spPr>
          <a:xfrm>
            <a:off x="7309332" y="6221574"/>
            <a:ext cx="532813" cy="0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" name="Line">
            <a:extLst>
              <a:ext uri="{FF2B5EF4-FFF2-40B4-BE49-F238E27FC236}">
                <a16:creationId xmlns:a16="http://schemas.microsoft.com/office/drawing/2014/main" id="{3D4D3F21-86F8-42B9-BD84-03EA9E2EDB02}"/>
              </a:ext>
            </a:extLst>
          </p:cNvPr>
          <p:cNvSpPr/>
          <p:nvPr/>
        </p:nvSpPr>
        <p:spPr>
          <a:xfrm>
            <a:off x="5217953" y="6221573"/>
            <a:ext cx="508292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C74CB4DB-E092-4A08-9F22-C00D09552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73" y="5481331"/>
            <a:ext cx="562174" cy="56217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297030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7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7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dev-{your initials}-{context}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</TotalTime>
  <Words>923</Words>
  <Application>Microsoft Office PowerPoint</Application>
  <PresentationFormat>Custom</PresentationFormat>
  <Paragraphs>254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Consolas</vt:lpstr>
      <vt:lpstr>Courier New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Martin Burolla</cp:lastModifiedBy>
  <cp:revision>12</cp:revision>
  <dcterms:modified xsi:type="dcterms:W3CDTF">2022-04-14T12:55:51Z</dcterms:modified>
</cp:coreProperties>
</file>